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2"/>
    <p:sldId id="257" r:id="rId53"/>
    <p:sldId id="258" r:id="rId54"/>
    <p:sldId id="259" r:id="rId55"/>
    <p:sldId id="260" r:id="rId56"/>
    <p:sldId id="261" r:id="rId57"/>
    <p:sldId id="262" r:id="rId58"/>
    <p:sldId id="263" r:id="rId59"/>
    <p:sldId id="264" r:id="rId60"/>
    <p:sldId id="265" r:id="rId61"/>
    <p:sldId id="266" r:id="rId62"/>
    <p:sldId id="267" r:id="rId6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ejaVu Serif" charset="1" panose="02060603050605020204"/>
      <p:regular r:id="rId10"/>
    </p:embeddedFont>
    <p:embeddedFont>
      <p:font typeface="DejaVu Serif Bold" charset="1" panose="02060803050605020204"/>
      <p:regular r:id="rId11"/>
    </p:embeddedFont>
    <p:embeddedFont>
      <p:font typeface="DejaVu Serif Italics" charset="1" panose="020606030503050B0204"/>
      <p:regular r:id="rId12"/>
    </p:embeddedFont>
    <p:embeddedFont>
      <p:font typeface="DejaVu Serif Bold Italics" charset="1" panose="020608030503050B0204"/>
      <p:regular r:id="rId13"/>
    </p:embeddedFont>
    <p:embeddedFont>
      <p:font typeface="Bukhari Script" charset="1" panose="00000500000000000000"/>
      <p:regular r:id="rId14"/>
    </p:embeddedFont>
    <p:embeddedFont>
      <p:font typeface="Times New Roman" charset="1" panose="02030502070405020303"/>
      <p:regular r:id="rId15"/>
    </p:embeddedFont>
    <p:embeddedFont>
      <p:font typeface="Times New Roman Bold" charset="1" panose="02030802070405020303"/>
      <p:regular r:id="rId16"/>
    </p:embeddedFont>
    <p:embeddedFont>
      <p:font typeface="Times New Roman Italics" charset="1" panose="02030502070405090303"/>
      <p:regular r:id="rId17"/>
    </p:embeddedFont>
    <p:embeddedFont>
      <p:font typeface="Times New Roman Bold Italics" charset="1" panose="02030802070405090303"/>
      <p:regular r:id="rId18"/>
    </p:embeddedFont>
    <p:embeddedFont>
      <p:font typeface="Times New Roman Medium" charset="1" panose="02030502070405020303"/>
      <p:regular r:id="rId19"/>
    </p:embeddedFont>
    <p:embeddedFont>
      <p:font typeface="Times New Roman Medium Italics" charset="1" panose="02030502070405090303"/>
      <p:regular r:id="rId20"/>
    </p:embeddedFont>
    <p:embeddedFont>
      <p:font typeface="Times New Roman Semi-Bold" charset="1" panose="02030702070405020303"/>
      <p:regular r:id="rId21"/>
    </p:embeddedFont>
    <p:embeddedFont>
      <p:font typeface="Times New Roman Semi-Bold Italics" charset="1" panose="02030702070405090303"/>
      <p:regular r:id="rId22"/>
    </p:embeddedFont>
    <p:embeddedFont>
      <p:font typeface="Times New Roman Ultra-Bold" charset="1" panose="02030902070405020303"/>
      <p:regular r:id="rId23"/>
    </p:embeddedFont>
    <p:embeddedFont>
      <p:font typeface="Josefin Sans" charset="1" panose="00000500000000000000"/>
      <p:regular r:id="rId24"/>
    </p:embeddedFont>
    <p:embeddedFont>
      <p:font typeface="Josefin Sans Bold" charset="1" panose="00000800000000000000"/>
      <p:regular r:id="rId25"/>
    </p:embeddedFont>
    <p:embeddedFont>
      <p:font typeface="Josefin Sans Italics" charset="1" panose="00000500000000000000"/>
      <p:regular r:id="rId26"/>
    </p:embeddedFont>
    <p:embeddedFont>
      <p:font typeface="Josefin Sans Bold Italics" charset="1" panose="00000800000000000000"/>
      <p:regular r:id="rId27"/>
    </p:embeddedFont>
    <p:embeddedFont>
      <p:font typeface="Josefin Sans Thin" charset="1" panose="00000300000000000000"/>
      <p:regular r:id="rId28"/>
    </p:embeddedFont>
    <p:embeddedFont>
      <p:font typeface="Josefin Sans Thin Italics" charset="1" panose="00000300000000000000"/>
      <p:regular r:id="rId29"/>
    </p:embeddedFont>
    <p:embeddedFont>
      <p:font typeface="Josefin Sans Light" charset="1" panose="00000400000000000000"/>
      <p:regular r:id="rId30"/>
    </p:embeddedFont>
    <p:embeddedFont>
      <p:font typeface="Josefin Sans Light Italics" charset="1" panose="00000400000000000000"/>
      <p:regular r:id="rId31"/>
    </p:embeddedFont>
    <p:embeddedFont>
      <p:font typeface="Josefin Sans Semi-Bold" charset="1" panose="00000700000000000000"/>
      <p:regular r:id="rId32"/>
    </p:embeddedFont>
    <p:embeddedFont>
      <p:font typeface="Josefin Sans Semi-Bold Italics" charset="1" panose="00000700000000000000"/>
      <p:regular r:id="rId33"/>
    </p:embeddedFont>
    <p:embeddedFont>
      <p:font typeface="Noto Serif Display" charset="1" panose="02020502080505020204"/>
      <p:regular r:id="rId34"/>
    </p:embeddedFont>
    <p:embeddedFont>
      <p:font typeface="Noto Serif Display Bold" charset="1" panose="02020802080505020204"/>
      <p:regular r:id="rId35"/>
    </p:embeddedFont>
    <p:embeddedFont>
      <p:font typeface="Noto Serif Display Italics" charset="1" panose="02020502080505090204"/>
      <p:regular r:id="rId36"/>
    </p:embeddedFont>
    <p:embeddedFont>
      <p:font typeface="Noto Serif Display Bold Italics" charset="1" panose="02020802080505090204"/>
      <p:regular r:id="rId37"/>
    </p:embeddedFont>
    <p:embeddedFont>
      <p:font typeface="Noto Serif Display Thin" charset="1" panose="02020202080505020204"/>
      <p:regular r:id="rId38"/>
    </p:embeddedFont>
    <p:embeddedFont>
      <p:font typeface="Noto Serif Display Thin Italics" charset="1" panose="02020202080505090204"/>
      <p:regular r:id="rId39"/>
    </p:embeddedFont>
    <p:embeddedFont>
      <p:font typeface="Noto Serif Display Extra-Light" charset="1" panose="02020302080505020204"/>
      <p:regular r:id="rId40"/>
    </p:embeddedFont>
    <p:embeddedFont>
      <p:font typeface="Noto Serif Display Extra-Light Italics" charset="1" panose="02020302080505090204"/>
      <p:regular r:id="rId41"/>
    </p:embeddedFont>
    <p:embeddedFont>
      <p:font typeface="Noto Serif Display Light" charset="1" panose="02020402080505020204"/>
      <p:regular r:id="rId42"/>
    </p:embeddedFont>
    <p:embeddedFont>
      <p:font typeface="Noto Serif Display Light Italics" charset="1" panose="02020402080505090204"/>
      <p:regular r:id="rId43"/>
    </p:embeddedFont>
    <p:embeddedFont>
      <p:font typeface="Noto Serif Display Medium" charset="1" panose="02020602080505020204"/>
      <p:regular r:id="rId44"/>
    </p:embeddedFont>
    <p:embeddedFont>
      <p:font typeface="Noto Serif Display Medium Italics" charset="1" panose="02020602080505090204"/>
      <p:regular r:id="rId45"/>
    </p:embeddedFont>
    <p:embeddedFont>
      <p:font typeface="Noto Serif Display Semi-Bold" charset="1" panose="02020702080505020204"/>
      <p:regular r:id="rId46"/>
    </p:embeddedFont>
    <p:embeddedFont>
      <p:font typeface="Noto Serif Display Semi-Bold Italics" charset="1" panose="02020702080505090204"/>
      <p:regular r:id="rId47"/>
    </p:embeddedFont>
    <p:embeddedFont>
      <p:font typeface="Noto Serif Display Ultra-Bold" charset="1" panose="02020902080505020204"/>
      <p:regular r:id="rId48"/>
    </p:embeddedFont>
    <p:embeddedFont>
      <p:font typeface="Noto Serif Display Ultra-Bold Italics" charset="1" panose="02020902080505090204"/>
      <p:regular r:id="rId49"/>
    </p:embeddedFont>
    <p:embeddedFont>
      <p:font typeface="Noto Serif Display Heavy" charset="1" panose="02020A02080505020204"/>
      <p:regular r:id="rId50"/>
    </p:embeddedFont>
    <p:embeddedFont>
      <p:font typeface="Noto Serif Display Heavy Italics" charset="1" panose="02020A02080505090204"/>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slides/slide1.xml" Type="http://schemas.openxmlformats.org/officeDocument/2006/relationships/slide"/><Relationship Id="rId53" Target="slides/slide2.xml" Type="http://schemas.openxmlformats.org/officeDocument/2006/relationships/slide"/><Relationship Id="rId54" Target="slides/slide3.xml" Type="http://schemas.openxmlformats.org/officeDocument/2006/relationships/slide"/><Relationship Id="rId55" Target="slides/slide4.xml" Type="http://schemas.openxmlformats.org/officeDocument/2006/relationships/slide"/><Relationship Id="rId56" Target="slides/slide5.xml" Type="http://schemas.openxmlformats.org/officeDocument/2006/relationships/slide"/><Relationship Id="rId57" Target="slides/slide6.xml" Type="http://schemas.openxmlformats.org/officeDocument/2006/relationships/slide"/><Relationship Id="rId58" Target="slides/slide7.xml" Type="http://schemas.openxmlformats.org/officeDocument/2006/relationships/slide"/><Relationship Id="rId59" Target="slides/slide8.xml" Type="http://schemas.openxmlformats.org/officeDocument/2006/relationships/slide"/><Relationship Id="rId6" Target="fonts/font6.fntdata" Type="http://schemas.openxmlformats.org/officeDocument/2006/relationships/font"/><Relationship Id="rId60" Target="slides/slide9.xml" Type="http://schemas.openxmlformats.org/officeDocument/2006/relationships/slide"/><Relationship Id="rId61" Target="slides/slide10.xml" Type="http://schemas.openxmlformats.org/officeDocument/2006/relationships/slide"/><Relationship Id="rId62" Target="slides/slide11.xml" Type="http://schemas.openxmlformats.org/officeDocument/2006/relationships/slide"/><Relationship Id="rId63" Target="slides/slide12.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TextBox 2" id="2"/>
          <p:cNvSpPr txBox="true"/>
          <p:nvPr/>
        </p:nvSpPr>
        <p:spPr>
          <a:xfrm rot="0">
            <a:off x="8813970" y="1563469"/>
            <a:ext cx="9474030" cy="3253476"/>
          </a:xfrm>
          <a:prstGeom prst="rect">
            <a:avLst/>
          </a:prstGeom>
        </p:spPr>
        <p:txBody>
          <a:bodyPr anchor="t" rtlCol="false" tIns="0" lIns="0" bIns="0" rIns="0">
            <a:spAutoFit/>
          </a:bodyPr>
          <a:lstStyle/>
          <a:p>
            <a:pPr>
              <a:lnSpc>
                <a:spcPts val="12730"/>
              </a:lnSpc>
            </a:pPr>
            <a:r>
              <a:rPr lang="en-US" sz="11366">
                <a:solidFill>
                  <a:srgbClr val="F7B4A7"/>
                </a:solidFill>
                <a:latin typeface="Josefin Sans Bold"/>
              </a:rPr>
              <a:t>Hệ Sinh Thái Hadoop </a:t>
            </a:r>
          </a:p>
        </p:txBody>
      </p:sp>
      <p:sp>
        <p:nvSpPr>
          <p:cNvPr name="Freeform 3" id="3"/>
          <p:cNvSpPr/>
          <p:nvPr/>
        </p:nvSpPr>
        <p:spPr>
          <a:xfrm flipH="false" flipV="false" rot="0">
            <a:off x="1182834" y="-1921745"/>
            <a:ext cx="6755642" cy="4114800"/>
          </a:xfrm>
          <a:custGeom>
            <a:avLst/>
            <a:gdLst/>
            <a:ahLst/>
            <a:cxnLst/>
            <a:rect r="r" b="b" t="t" l="l"/>
            <a:pathLst>
              <a:path h="4114800" w="6755642">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303834" y="1790711"/>
            <a:ext cx="1194327" cy="2586142"/>
          </a:xfrm>
          <a:custGeom>
            <a:avLst/>
            <a:gdLst/>
            <a:ahLst/>
            <a:cxnLst/>
            <a:rect r="r" b="b" t="t" l="l"/>
            <a:pathLst>
              <a:path h="2586142" w="1194327">
                <a:moveTo>
                  <a:pt x="0" y="0"/>
                </a:moveTo>
                <a:lnTo>
                  <a:pt x="1194327" y="0"/>
                </a:lnTo>
                <a:lnTo>
                  <a:pt x="1194327" y="2586142"/>
                </a:lnTo>
                <a:lnTo>
                  <a:pt x="0" y="25861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2095190" y="2021154"/>
            <a:ext cx="5357753" cy="5591583"/>
          </a:xfrm>
          <a:custGeom>
            <a:avLst/>
            <a:gdLst/>
            <a:ahLst/>
            <a:cxnLst/>
            <a:rect r="r" b="b" t="t" l="l"/>
            <a:pathLst>
              <a:path h="5591583" w="5357753">
                <a:moveTo>
                  <a:pt x="5357753" y="0"/>
                </a:moveTo>
                <a:lnTo>
                  <a:pt x="0" y="0"/>
                </a:lnTo>
                <a:lnTo>
                  <a:pt x="0" y="5591582"/>
                </a:lnTo>
                <a:lnTo>
                  <a:pt x="5357753" y="5591582"/>
                </a:lnTo>
                <a:lnTo>
                  <a:pt x="5357753"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947148" y="1264426"/>
            <a:ext cx="3144039" cy="2440918"/>
          </a:xfrm>
          <a:custGeom>
            <a:avLst/>
            <a:gdLst/>
            <a:ahLst/>
            <a:cxnLst/>
            <a:rect r="r" b="b" t="t" l="l"/>
            <a:pathLst>
              <a:path h="2440918" w="3144039">
                <a:moveTo>
                  <a:pt x="0" y="0"/>
                </a:moveTo>
                <a:lnTo>
                  <a:pt x="3144040" y="0"/>
                </a:lnTo>
                <a:lnTo>
                  <a:pt x="3144040" y="2440918"/>
                </a:lnTo>
                <a:lnTo>
                  <a:pt x="0" y="24409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624872" y="5005800"/>
            <a:ext cx="1894295" cy="4252500"/>
          </a:xfrm>
          <a:custGeom>
            <a:avLst/>
            <a:gdLst/>
            <a:ahLst/>
            <a:cxnLst/>
            <a:rect r="r" b="b" t="t" l="l"/>
            <a:pathLst>
              <a:path h="4252500" w="1894295">
                <a:moveTo>
                  <a:pt x="0" y="0"/>
                </a:moveTo>
                <a:lnTo>
                  <a:pt x="1894295" y="0"/>
                </a:lnTo>
                <a:lnTo>
                  <a:pt x="1894295" y="4252500"/>
                </a:lnTo>
                <a:lnTo>
                  <a:pt x="0" y="42525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4011803" y="7612736"/>
            <a:ext cx="3486358" cy="4114800"/>
          </a:xfrm>
          <a:custGeom>
            <a:avLst/>
            <a:gdLst/>
            <a:ahLst/>
            <a:cxnLst/>
            <a:rect r="r" b="b" t="t" l="l"/>
            <a:pathLst>
              <a:path h="4114800" w="3486358">
                <a:moveTo>
                  <a:pt x="0" y="0"/>
                </a:moveTo>
                <a:lnTo>
                  <a:pt x="3486358" y="0"/>
                </a:lnTo>
                <a:lnTo>
                  <a:pt x="348635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9" id="9"/>
          <p:cNvSpPr txBox="true"/>
          <p:nvPr/>
        </p:nvSpPr>
        <p:spPr>
          <a:xfrm rot="0">
            <a:off x="8323750" y="6706591"/>
            <a:ext cx="3386138" cy="906145"/>
          </a:xfrm>
          <a:prstGeom prst="rect">
            <a:avLst/>
          </a:prstGeom>
        </p:spPr>
        <p:txBody>
          <a:bodyPr anchor="t" rtlCol="false" tIns="0" lIns="0" bIns="0" rIns="0">
            <a:spAutoFit/>
          </a:bodyPr>
          <a:lstStyle/>
          <a:p>
            <a:pPr algn="ctr">
              <a:lnSpc>
                <a:spcPts val="7279"/>
              </a:lnSpc>
            </a:pPr>
            <a:r>
              <a:rPr lang="en-US" sz="5199">
                <a:solidFill>
                  <a:srgbClr val="F7B4A7"/>
                </a:solidFill>
                <a:latin typeface="DejaVu Serif Bold"/>
              </a:rPr>
              <a:t>Nhóm 8 :</a:t>
            </a:r>
          </a:p>
        </p:txBody>
      </p:sp>
      <p:sp>
        <p:nvSpPr>
          <p:cNvPr name="TextBox 10" id="10"/>
          <p:cNvSpPr txBox="true"/>
          <p:nvPr/>
        </p:nvSpPr>
        <p:spPr>
          <a:xfrm rot="0">
            <a:off x="10016819" y="8068310"/>
            <a:ext cx="6540252" cy="1348740"/>
          </a:xfrm>
          <a:prstGeom prst="rect">
            <a:avLst/>
          </a:prstGeom>
        </p:spPr>
        <p:txBody>
          <a:bodyPr anchor="t" rtlCol="false" tIns="0" lIns="0" bIns="0" rIns="0">
            <a:spAutoFit/>
          </a:bodyPr>
          <a:lstStyle/>
          <a:p>
            <a:pPr>
              <a:lnSpc>
                <a:spcPts val="5459"/>
              </a:lnSpc>
            </a:pPr>
            <a:r>
              <a:rPr lang="en-US" sz="3899">
                <a:solidFill>
                  <a:srgbClr val="F7B4A7"/>
                </a:solidFill>
                <a:latin typeface="Noto Serif Display"/>
              </a:rPr>
              <a:t>Hoàng Thị Minh Trang</a:t>
            </a:r>
          </a:p>
          <a:p>
            <a:pPr>
              <a:lnSpc>
                <a:spcPts val="5459"/>
              </a:lnSpc>
            </a:pPr>
            <a:r>
              <a:rPr lang="en-US" sz="3899">
                <a:solidFill>
                  <a:srgbClr val="F7B4A7"/>
                </a:solidFill>
                <a:latin typeface="Noto Serif Display"/>
              </a:rPr>
              <a:t>Huỳnh Thị Thu Thảo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1851762" y="1107504"/>
            <a:ext cx="3489749" cy="2861594"/>
          </a:xfrm>
          <a:custGeom>
            <a:avLst/>
            <a:gdLst/>
            <a:ahLst/>
            <a:cxnLst/>
            <a:rect r="r" b="b" t="t" l="l"/>
            <a:pathLst>
              <a:path h="2861594" w="3489749">
                <a:moveTo>
                  <a:pt x="0" y="0"/>
                </a:moveTo>
                <a:lnTo>
                  <a:pt x="3489749" y="0"/>
                </a:lnTo>
                <a:lnTo>
                  <a:pt x="3489749" y="2861593"/>
                </a:lnTo>
                <a:lnTo>
                  <a:pt x="0" y="28615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90793" y="4342477"/>
            <a:ext cx="4618653" cy="4114800"/>
          </a:xfrm>
          <a:custGeom>
            <a:avLst/>
            <a:gdLst/>
            <a:ahLst/>
            <a:cxnLst/>
            <a:rect r="r" b="b" t="t" l="l"/>
            <a:pathLst>
              <a:path h="4114800" w="4618653">
                <a:moveTo>
                  <a:pt x="0" y="0"/>
                </a:moveTo>
                <a:lnTo>
                  <a:pt x="4618653" y="0"/>
                </a:lnTo>
                <a:lnTo>
                  <a:pt x="461865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6655656" y="65173"/>
            <a:ext cx="11909722" cy="10156654"/>
            <a:chOff x="0" y="0"/>
            <a:chExt cx="15879629" cy="13542205"/>
          </a:xfrm>
        </p:grpSpPr>
        <p:sp>
          <p:nvSpPr>
            <p:cNvPr name="TextBox 5" id="5"/>
            <p:cNvSpPr txBox="true"/>
            <p:nvPr/>
          </p:nvSpPr>
          <p:spPr>
            <a:xfrm rot="0">
              <a:off x="0" y="2342498"/>
              <a:ext cx="15650984" cy="11161607"/>
            </a:xfrm>
            <a:prstGeom prst="rect">
              <a:avLst/>
            </a:prstGeom>
          </p:spPr>
          <p:txBody>
            <a:bodyPr anchor="t" rtlCol="false" tIns="0" lIns="0" bIns="0" rIns="0">
              <a:spAutoFit/>
            </a:bodyPr>
            <a:lstStyle/>
            <a:p>
              <a:pPr marL="739455" indent="-369727" lvl="1">
                <a:lnSpc>
                  <a:spcPts val="4794"/>
                </a:lnSpc>
                <a:buFont typeface="Arial"/>
                <a:buChar char="•"/>
              </a:pPr>
              <a:r>
                <a:rPr lang="en-US" sz="3424">
                  <a:solidFill>
                    <a:srgbClr val="2B4B82"/>
                  </a:solidFill>
                  <a:latin typeface="Josefin Sans"/>
                </a:rPr>
                <a:t>Google là công ty </a:t>
              </a:r>
              <a:r>
                <a:rPr lang="en-US" sz="3424">
                  <a:solidFill>
                    <a:srgbClr val="2B4B82"/>
                  </a:solidFill>
                  <a:latin typeface="Josefin Sans Bold"/>
                </a:rPr>
                <a:t>phát minh</a:t>
              </a:r>
              <a:r>
                <a:rPr lang="en-US" sz="3424">
                  <a:solidFill>
                    <a:srgbClr val="2B4B82"/>
                  </a:solidFill>
                  <a:latin typeface="Josefin Sans"/>
                </a:rPr>
                <a:t> ra MapReduce nhưng phổ biến framework này đến business và bắt đầu buzzword BigData là Hadoop. Do vậy việc hiểu kiến trúc của Hadoop và YARN là điều không thể thiếu với những người làm BigData. </a:t>
              </a:r>
            </a:p>
            <a:p>
              <a:pPr marL="739455" indent="-369727" lvl="1">
                <a:lnSpc>
                  <a:spcPts val="4794"/>
                </a:lnSpc>
                <a:buFont typeface="Arial"/>
                <a:buChar char="•"/>
              </a:pPr>
              <a:r>
                <a:rPr lang="en-US" sz="3424">
                  <a:solidFill>
                    <a:srgbClr val="2B4B82"/>
                  </a:solidFill>
                  <a:latin typeface="Josefin Sans"/>
                </a:rPr>
                <a:t>Ta còn có thể gọi phương pháp này là </a:t>
              </a:r>
              <a:r>
                <a:rPr lang="en-US" sz="3424">
                  <a:solidFill>
                    <a:srgbClr val="2B4B82"/>
                  </a:solidFill>
                  <a:latin typeface="Josefin Sans Bold"/>
                </a:rPr>
                <a:t>Phân tán dữ liệu</a:t>
              </a:r>
              <a:r>
                <a:rPr lang="en-US" sz="3424">
                  <a:solidFill>
                    <a:srgbClr val="2B4B82"/>
                  </a:solidFill>
                  <a:latin typeface="Josefin Sans"/>
                </a:rPr>
                <a:t> vì nó tách hết tập hợp các dữ liệu ban đầu thành các dữ liệu nhỏ và sắp xếp lại chúng để dễ dàng tìm kiếm và truy xuất hơn, đặc biệt là việc truy xuất các dữ liệu tương đồng.</a:t>
              </a:r>
            </a:p>
            <a:p>
              <a:pPr marL="739455" indent="-369727" lvl="1">
                <a:lnSpc>
                  <a:spcPts val="4794"/>
                </a:lnSpc>
                <a:buFont typeface="Arial"/>
                <a:buChar char="•"/>
              </a:pPr>
              <a:r>
                <a:rPr lang="en-US" sz="3424">
                  <a:solidFill>
                    <a:srgbClr val="2B4B82"/>
                  </a:solidFill>
                  <a:latin typeface="Josefin Sans"/>
                </a:rPr>
                <a:t>Hiện tại có rất nhiều ứng dụng BigData được port chạy trên YARN, trong đó có một số ứng dụng nổi tiếng như Spark.</a:t>
              </a:r>
            </a:p>
            <a:p>
              <a:pPr>
                <a:lnSpc>
                  <a:spcPts val="4794"/>
                </a:lnSpc>
              </a:pPr>
            </a:p>
          </p:txBody>
        </p:sp>
        <p:sp>
          <p:nvSpPr>
            <p:cNvPr name="TextBox 6" id="6"/>
            <p:cNvSpPr txBox="true"/>
            <p:nvPr/>
          </p:nvSpPr>
          <p:spPr>
            <a:xfrm rot="0">
              <a:off x="228645" y="-99060"/>
              <a:ext cx="15650984" cy="1062990"/>
            </a:xfrm>
            <a:prstGeom prst="rect">
              <a:avLst/>
            </a:prstGeom>
          </p:spPr>
          <p:txBody>
            <a:bodyPr anchor="t" rtlCol="false" tIns="0" lIns="0" bIns="0" rIns="0">
              <a:spAutoFit/>
            </a:bodyPr>
            <a:lstStyle/>
            <a:p>
              <a:pPr>
                <a:lnSpc>
                  <a:spcPts val="6719"/>
                </a:lnSpc>
              </a:pPr>
              <a:r>
                <a:rPr lang="en-US" sz="4800">
                  <a:solidFill>
                    <a:srgbClr val="2B4B82"/>
                  </a:solidFill>
                  <a:latin typeface="Josefin Sans Bold"/>
                </a:rPr>
                <a:t>MapReduce</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grpSp>
        <p:nvGrpSpPr>
          <p:cNvPr name="Group 2" id="2"/>
          <p:cNvGrpSpPr/>
          <p:nvPr/>
        </p:nvGrpSpPr>
        <p:grpSpPr>
          <a:xfrm rot="0">
            <a:off x="524695" y="592900"/>
            <a:ext cx="11579712" cy="9118282"/>
            <a:chOff x="0" y="0"/>
            <a:chExt cx="15439616" cy="12157710"/>
          </a:xfrm>
        </p:grpSpPr>
        <p:sp>
          <p:nvSpPr>
            <p:cNvPr name="TextBox 3" id="3"/>
            <p:cNvSpPr txBox="true"/>
            <p:nvPr/>
          </p:nvSpPr>
          <p:spPr>
            <a:xfrm rot="0">
              <a:off x="0" y="-63500"/>
              <a:ext cx="15439616" cy="1076960"/>
            </a:xfrm>
            <a:prstGeom prst="rect">
              <a:avLst/>
            </a:prstGeom>
          </p:spPr>
          <p:txBody>
            <a:bodyPr anchor="t" rtlCol="false" tIns="0" lIns="0" bIns="0" rIns="0">
              <a:spAutoFit/>
            </a:bodyPr>
            <a:lstStyle/>
            <a:p>
              <a:pPr>
                <a:lnSpc>
                  <a:spcPts val="6532"/>
                </a:lnSpc>
              </a:pPr>
              <a:r>
                <a:rPr lang="en-US" sz="5025">
                  <a:solidFill>
                    <a:srgbClr val="F7B4A7"/>
                  </a:solidFill>
                  <a:latin typeface="Josefin Sans Bold"/>
                </a:rPr>
                <a:t>Thành phần ứng dụng trong YARN</a:t>
              </a:r>
            </a:p>
          </p:txBody>
        </p:sp>
        <p:sp>
          <p:nvSpPr>
            <p:cNvPr name="TextBox 4" id="4"/>
            <p:cNvSpPr txBox="true"/>
            <p:nvPr/>
          </p:nvSpPr>
          <p:spPr>
            <a:xfrm rot="0">
              <a:off x="0" y="1856317"/>
              <a:ext cx="15439616" cy="10303087"/>
            </a:xfrm>
            <a:prstGeom prst="rect">
              <a:avLst/>
            </a:prstGeom>
          </p:spPr>
          <p:txBody>
            <a:bodyPr anchor="t" rtlCol="false" tIns="0" lIns="0" bIns="0" rIns="0">
              <a:spAutoFit/>
            </a:bodyPr>
            <a:lstStyle/>
            <a:p>
              <a:pPr marL="626109" indent="-313054" lvl="1">
                <a:lnSpc>
                  <a:spcPts val="4059"/>
                </a:lnSpc>
                <a:buFont typeface="Arial"/>
                <a:buChar char="•"/>
              </a:pPr>
              <a:r>
                <a:rPr lang="en-US" sz="2899" spc="579">
                  <a:solidFill>
                    <a:srgbClr val="F7B4A7"/>
                  </a:solidFill>
                  <a:latin typeface="Times New Roman Bold"/>
                </a:rPr>
                <a:t>Zookeeper (vườn thú):</a:t>
              </a:r>
              <a:r>
                <a:rPr lang="en-US" sz="2899" spc="579">
                  <a:solidFill>
                    <a:srgbClr val="F7B4A7"/>
                  </a:solidFill>
                  <a:latin typeface="Times New Roman"/>
                </a:rPr>
                <a:t> là dịch vụ tập trung để duy trì thông tin cấu hình, đặt tên, đồng bộ hóa và phân tán cho các nhóm.</a:t>
              </a:r>
            </a:p>
            <a:p>
              <a:pPr marL="626109" indent="-313054" lvl="1">
                <a:lnSpc>
                  <a:spcPts val="4059"/>
                </a:lnSpc>
                <a:buFont typeface="Arial"/>
                <a:buChar char="•"/>
              </a:pPr>
              <a:r>
                <a:rPr lang="en-US" sz="2899" spc="579">
                  <a:solidFill>
                    <a:srgbClr val="F7B4A7"/>
                  </a:solidFill>
                  <a:latin typeface="Times New Roman Bold"/>
                </a:rPr>
                <a:t>Hbase:</a:t>
              </a:r>
              <a:r>
                <a:rPr lang="en-US" sz="2899" spc="579">
                  <a:solidFill>
                    <a:srgbClr val="F7B4A7"/>
                  </a:solidFill>
                  <a:latin typeface="Times New Roman"/>
                </a:rPr>
                <a:t> một CSDL cấu trúc phi quan hệ (NoSQL) dạng cột</a:t>
              </a:r>
            </a:p>
            <a:p>
              <a:pPr marL="626109" indent="-313054" lvl="1">
                <a:lnSpc>
                  <a:spcPts val="4059"/>
                </a:lnSpc>
                <a:buFont typeface="Arial"/>
                <a:buChar char="•"/>
              </a:pPr>
              <a:r>
                <a:rPr lang="en-US" sz="2899" spc="579">
                  <a:solidFill>
                    <a:srgbClr val="F7B4A7"/>
                  </a:solidFill>
                  <a:latin typeface="Times New Roman Bold"/>
                </a:rPr>
                <a:t>Hive:</a:t>
              </a:r>
              <a:r>
                <a:rPr lang="en-US" sz="2899" spc="579">
                  <a:solidFill>
                    <a:srgbClr val="F7B4A7"/>
                  </a:solidFill>
                  <a:latin typeface="Times New Roman"/>
                </a:rPr>
                <a:t> Data Warehouse cung cấp khả năng truy vấn dữ liệu lưu trữ bằng Hadoop dạng SQL</a:t>
              </a:r>
            </a:p>
            <a:p>
              <a:pPr marL="626109" indent="-313054" lvl="1">
                <a:lnSpc>
                  <a:spcPts val="4059"/>
                </a:lnSpc>
                <a:buFont typeface="Arial"/>
                <a:buChar char="•"/>
              </a:pPr>
              <a:r>
                <a:rPr lang="en-US" sz="2899" spc="579">
                  <a:solidFill>
                    <a:srgbClr val="F7B4A7"/>
                  </a:solidFill>
                  <a:latin typeface="Times New Roman Bold"/>
                </a:rPr>
                <a:t>Pig:</a:t>
              </a:r>
              <a:r>
                <a:rPr lang="en-US" sz="2899" spc="579">
                  <a:solidFill>
                    <a:srgbClr val="F7B4A7"/>
                  </a:solidFill>
                  <a:latin typeface="Times New Roman"/>
                </a:rPr>
                <a:t> Pig là ngôn ngữ kịch bản cấp cao được sử dụng với Apache Hadoop. Pig cho phép các nhà phân tích dữ liệu viết các phép biến đổi dữ liệu phức tạp mà không cần biết Java. </a:t>
              </a:r>
            </a:p>
            <a:p>
              <a:pPr>
                <a:lnSpc>
                  <a:spcPts val="4060"/>
                </a:lnSpc>
              </a:pPr>
            </a:p>
          </p:txBody>
        </p:sp>
      </p:grpSp>
      <p:sp>
        <p:nvSpPr>
          <p:cNvPr name="Freeform 5" id="5"/>
          <p:cNvSpPr/>
          <p:nvPr/>
        </p:nvSpPr>
        <p:spPr>
          <a:xfrm flipH="false" flipV="false" rot="0">
            <a:off x="13001822" y="1710976"/>
            <a:ext cx="3662625" cy="5642699"/>
          </a:xfrm>
          <a:custGeom>
            <a:avLst/>
            <a:gdLst/>
            <a:ahLst/>
            <a:cxnLst/>
            <a:rect r="r" b="b" t="t" l="l"/>
            <a:pathLst>
              <a:path h="5642699" w="3662625">
                <a:moveTo>
                  <a:pt x="0" y="0"/>
                </a:moveTo>
                <a:lnTo>
                  <a:pt x="3662625" y="0"/>
                </a:lnTo>
                <a:lnTo>
                  <a:pt x="3662625" y="5642699"/>
                </a:lnTo>
                <a:lnTo>
                  <a:pt x="0" y="56426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grpSp>
        <p:nvGrpSpPr>
          <p:cNvPr name="Group 2" id="2"/>
          <p:cNvGrpSpPr/>
          <p:nvPr/>
        </p:nvGrpSpPr>
        <p:grpSpPr>
          <a:xfrm rot="0">
            <a:off x="320986" y="0"/>
            <a:ext cx="9229694" cy="6240997"/>
            <a:chOff x="0" y="0"/>
            <a:chExt cx="12306259" cy="8321329"/>
          </a:xfrm>
        </p:grpSpPr>
        <p:sp>
          <p:nvSpPr>
            <p:cNvPr name="TextBox 3" id="3"/>
            <p:cNvSpPr txBox="true"/>
            <p:nvPr/>
          </p:nvSpPr>
          <p:spPr>
            <a:xfrm rot="0">
              <a:off x="0" y="177588"/>
              <a:ext cx="12306259" cy="1441238"/>
            </a:xfrm>
            <a:prstGeom prst="rect">
              <a:avLst/>
            </a:prstGeom>
          </p:spPr>
          <p:txBody>
            <a:bodyPr anchor="t" rtlCol="false" tIns="0" lIns="0" bIns="0" rIns="0">
              <a:spAutoFit/>
            </a:bodyPr>
            <a:lstStyle/>
            <a:p>
              <a:pPr>
                <a:lnSpc>
                  <a:spcPts val="7519"/>
                </a:lnSpc>
              </a:pPr>
              <a:r>
                <a:rPr lang="en-US" sz="8000" spc="-88">
                  <a:solidFill>
                    <a:srgbClr val="2B4B82"/>
                  </a:solidFill>
                  <a:latin typeface="Josefin Sans Bold"/>
                </a:rPr>
                <a:t>Tham khảo</a:t>
              </a:r>
            </a:p>
          </p:txBody>
        </p:sp>
        <p:sp>
          <p:nvSpPr>
            <p:cNvPr name="TextBox 4" id="4"/>
            <p:cNvSpPr txBox="true"/>
            <p:nvPr/>
          </p:nvSpPr>
          <p:spPr>
            <a:xfrm rot="0">
              <a:off x="0" y="2594687"/>
              <a:ext cx="12306259" cy="5726642"/>
            </a:xfrm>
            <a:prstGeom prst="rect">
              <a:avLst/>
            </a:prstGeom>
          </p:spPr>
          <p:txBody>
            <a:bodyPr anchor="t" rtlCol="false" tIns="0" lIns="0" bIns="0" rIns="0">
              <a:spAutoFit/>
            </a:bodyPr>
            <a:lstStyle/>
            <a:p>
              <a:pPr marL="755647" indent="-377824" lvl="1">
                <a:lnSpc>
                  <a:spcPts val="4899"/>
                </a:lnSpc>
                <a:buFont typeface="Arial"/>
                <a:buChar char="•"/>
              </a:pPr>
              <a:r>
                <a:rPr lang="en-US" sz="3499">
                  <a:solidFill>
                    <a:srgbClr val="2B4B82"/>
                  </a:solidFill>
                  <a:latin typeface="Josefin Sans"/>
                </a:rPr>
                <a:t>https://cloudgeeks.net/tim-hieu-ve-kien-truc-hadoop-ecosystem/</a:t>
              </a:r>
            </a:p>
            <a:p>
              <a:pPr marL="755647" indent="-377824" lvl="1">
                <a:lnSpc>
                  <a:spcPts val="4899"/>
                </a:lnSpc>
                <a:buFont typeface="Arial"/>
                <a:buChar char="•"/>
              </a:pPr>
              <a:r>
                <a:rPr lang="en-US" sz="3499">
                  <a:solidFill>
                    <a:srgbClr val="2B4B82"/>
                  </a:solidFill>
                  <a:latin typeface="Josefin Sans"/>
                </a:rPr>
                <a:t>https://mapr.com/why-hadoop/why-mapr/architecture-matters/</a:t>
              </a:r>
            </a:p>
            <a:p>
              <a:pPr marL="755647" indent="-377824" lvl="1">
                <a:lnSpc>
                  <a:spcPts val="4899"/>
                </a:lnSpc>
                <a:buFont typeface="Arial"/>
                <a:buChar char="•"/>
              </a:pPr>
              <a:r>
                <a:rPr lang="en-US" sz="3499">
                  <a:solidFill>
                    <a:srgbClr val="2B4B82"/>
                  </a:solidFill>
                  <a:latin typeface="Josefin Sans"/>
                </a:rPr>
                <a:t>https://www.supinfo.com/articles/single/5234-introduction-to-hadoop-part-3-of-3</a:t>
              </a:r>
            </a:p>
            <a:p>
              <a:pPr>
                <a:lnSpc>
                  <a:spcPts val="4899"/>
                </a:lnSpc>
              </a:pPr>
            </a:p>
          </p:txBody>
        </p:sp>
      </p:grpSp>
      <p:sp>
        <p:nvSpPr>
          <p:cNvPr name="Freeform 5" id="5"/>
          <p:cNvSpPr/>
          <p:nvPr/>
        </p:nvSpPr>
        <p:spPr>
          <a:xfrm flipH="false" flipV="false" rot="0">
            <a:off x="9854137" y="3018272"/>
            <a:ext cx="7411325" cy="4635447"/>
          </a:xfrm>
          <a:custGeom>
            <a:avLst/>
            <a:gdLst/>
            <a:ahLst/>
            <a:cxnLst/>
            <a:rect r="r" b="b" t="t" l="l"/>
            <a:pathLst>
              <a:path h="4635447" w="7411325">
                <a:moveTo>
                  <a:pt x="0" y="0"/>
                </a:moveTo>
                <a:lnTo>
                  <a:pt x="7411325" y="0"/>
                </a:lnTo>
                <a:lnTo>
                  <a:pt x="7411325" y="4635447"/>
                </a:lnTo>
                <a:lnTo>
                  <a:pt x="0" y="46354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665100" y="8613636"/>
            <a:ext cx="4338720" cy="2713672"/>
          </a:xfrm>
          <a:custGeom>
            <a:avLst/>
            <a:gdLst/>
            <a:ahLst/>
            <a:cxnLst/>
            <a:rect r="r" b="b" t="t" l="l"/>
            <a:pathLst>
              <a:path h="2713672" w="4338720">
                <a:moveTo>
                  <a:pt x="0" y="0"/>
                </a:moveTo>
                <a:lnTo>
                  <a:pt x="4338720" y="0"/>
                </a:lnTo>
                <a:lnTo>
                  <a:pt x="4338720" y="2713671"/>
                </a:lnTo>
                <a:lnTo>
                  <a:pt x="0" y="27136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3976014" y="7483497"/>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3320348" y="712171"/>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028700" y="4959030"/>
            <a:ext cx="7404164" cy="5011441"/>
            <a:chOff x="0" y="0"/>
            <a:chExt cx="9872218" cy="6681921"/>
          </a:xfrm>
        </p:grpSpPr>
        <p:sp>
          <p:nvSpPr>
            <p:cNvPr name="TextBox 10" id="10"/>
            <p:cNvSpPr txBox="true"/>
            <p:nvPr/>
          </p:nvSpPr>
          <p:spPr>
            <a:xfrm rot="-592460">
              <a:off x="219715" y="1060358"/>
              <a:ext cx="9322888" cy="2821379"/>
            </a:xfrm>
            <a:prstGeom prst="rect">
              <a:avLst/>
            </a:prstGeom>
          </p:spPr>
          <p:txBody>
            <a:bodyPr anchor="t" rtlCol="false" tIns="0" lIns="0" bIns="0" rIns="0">
              <a:spAutoFit/>
            </a:bodyPr>
            <a:lstStyle/>
            <a:p>
              <a:pPr algn="ctr">
                <a:lnSpc>
                  <a:spcPts val="15354"/>
                </a:lnSpc>
                <a:spcBef>
                  <a:spcPct val="0"/>
                </a:spcBef>
              </a:pPr>
              <a:r>
                <a:rPr lang="en-US" sz="15354">
                  <a:solidFill>
                    <a:srgbClr val="F6F3E4"/>
                  </a:solidFill>
                  <a:latin typeface="Bukhari Script Bold"/>
                </a:rPr>
                <a:t>Thank</a:t>
              </a:r>
            </a:p>
          </p:txBody>
        </p:sp>
        <p:sp>
          <p:nvSpPr>
            <p:cNvPr name="TextBox 11" id="11"/>
            <p:cNvSpPr txBox="true"/>
            <p:nvPr/>
          </p:nvSpPr>
          <p:spPr>
            <a:xfrm rot="-515361">
              <a:off x="1225959" y="3512912"/>
              <a:ext cx="8502314" cy="2548575"/>
            </a:xfrm>
            <a:prstGeom prst="rect">
              <a:avLst/>
            </a:prstGeom>
          </p:spPr>
          <p:txBody>
            <a:bodyPr anchor="t" rtlCol="false" tIns="0" lIns="0" bIns="0" rIns="0">
              <a:spAutoFit/>
            </a:bodyPr>
            <a:lstStyle/>
            <a:p>
              <a:pPr algn="ctr">
                <a:lnSpc>
                  <a:spcPts val="13819"/>
                </a:lnSpc>
                <a:spcBef>
                  <a:spcPct val="0"/>
                </a:spcBef>
              </a:pPr>
              <a:r>
                <a:rPr lang="en-US" sz="13819">
                  <a:solidFill>
                    <a:srgbClr val="F6F3E4"/>
                  </a:solidFill>
                  <a:latin typeface="Bukhari Script Bold"/>
                </a:rPr>
                <a:t>you!</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grpSp>
        <p:nvGrpSpPr>
          <p:cNvPr name="Group 2" id="2"/>
          <p:cNvGrpSpPr/>
          <p:nvPr/>
        </p:nvGrpSpPr>
        <p:grpSpPr>
          <a:xfrm rot="0">
            <a:off x="6999032" y="133775"/>
            <a:ext cx="10897527" cy="10432290"/>
            <a:chOff x="0" y="0"/>
            <a:chExt cx="14530035" cy="13909719"/>
          </a:xfrm>
        </p:grpSpPr>
        <p:sp>
          <p:nvSpPr>
            <p:cNvPr name="TextBox 3" id="3"/>
            <p:cNvSpPr txBox="true"/>
            <p:nvPr/>
          </p:nvSpPr>
          <p:spPr>
            <a:xfrm rot="0">
              <a:off x="0" y="-9525"/>
              <a:ext cx="12961065" cy="1085738"/>
            </a:xfrm>
            <a:prstGeom prst="rect">
              <a:avLst/>
            </a:prstGeom>
          </p:spPr>
          <p:txBody>
            <a:bodyPr anchor="t" rtlCol="false" tIns="0" lIns="0" bIns="0" rIns="0">
              <a:spAutoFit/>
            </a:bodyPr>
            <a:lstStyle/>
            <a:p>
              <a:pPr algn="ctr">
                <a:lnSpc>
                  <a:spcPts val="6410"/>
                </a:lnSpc>
              </a:pPr>
              <a:r>
                <a:rPr lang="en-US" sz="5341">
                  <a:solidFill>
                    <a:srgbClr val="F7B4A7"/>
                  </a:solidFill>
                  <a:latin typeface="Josefin Sans Bold"/>
                </a:rPr>
                <a:t>Giới Thiệu</a:t>
              </a:r>
            </a:p>
          </p:txBody>
        </p:sp>
        <p:sp>
          <p:nvSpPr>
            <p:cNvPr name="TextBox 4" id="4"/>
            <p:cNvSpPr txBox="true"/>
            <p:nvPr/>
          </p:nvSpPr>
          <p:spPr>
            <a:xfrm rot="0">
              <a:off x="0" y="1863965"/>
              <a:ext cx="14530035" cy="12045755"/>
            </a:xfrm>
            <a:prstGeom prst="rect">
              <a:avLst/>
            </a:prstGeom>
          </p:spPr>
          <p:txBody>
            <a:bodyPr anchor="t" rtlCol="false" tIns="0" lIns="0" bIns="0" rIns="0">
              <a:spAutoFit/>
            </a:bodyPr>
            <a:lstStyle/>
            <a:p>
              <a:pPr marL="591018" indent="-295509" lvl="1">
                <a:lnSpc>
                  <a:spcPts val="4516"/>
                </a:lnSpc>
                <a:buFont typeface="Arial"/>
                <a:buChar char="•"/>
              </a:pPr>
              <a:r>
                <a:rPr lang="en-US" sz="2737" spc="328">
                  <a:solidFill>
                    <a:srgbClr val="94DDDE"/>
                  </a:solidFill>
                  <a:latin typeface="Times New Roman Bold"/>
                </a:rPr>
                <a:t>HADOOP</a:t>
              </a:r>
              <a:r>
                <a:rPr lang="en-US" sz="2737" spc="328">
                  <a:solidFill>
                    <a:srgbClr val="94DDDE"/>
                  </a:solidFill>
                  <a:latin typeface="Times New Roman"/>
                </a:rPr>
                <a:t> là một Apache framework mã nguồn mở cho phép phát triển các ứng dụng phân tán (distributed processing) để lưu trữ và quản lý các tập dữ liệu lớn.</a:t>
              </a:r>
            </a:p>
            <a:p>
              <a:pPr>
                <a:lnSpc>
                  <a:spcPts val="4516"/>
                </a:lnSpc>
              </a:pPr>
            </a:p>
            <a:p>
              <a:pPr marL="591018" indent="-295509" lvl="1">
                <a:lnSpc>
                  <a:spcPts val="4516"/>
                </a:lnSpc>
                <a:buFont typeface="Arial"/>
                <a:buChar char="•"/>
              </a:pPr>
              <a:r>
                <a:rPr lang="en-US" sz="2737" spc="328">
                  <a:solidFill>
                    <a:srgbClr val="94DDDE"/>
                  </a:solidFill>
                  <a:latin typeface="Times New Roman"/>
                </a:rPr>
                <a:t>Ưu điểm của Hadoop ngoài khả năng lưu trữ data và đảm bảo ứng dụng hoạt động 24/7 là khả năng tích hợp với rất nhiều các kiến trúc và công cụ dữ liệu khai thác dữ liệu lớn cho doanh nghiệp.</a:t>
              </a:r>
            </a:p>
            <a:p>
              <a:pPr>
                <a:lnSpc>
                  <a:spcPts val="4516"/>
                </a:lnSpc>
              </a:pPr>
            </a:p>
            <a:p>
              <a:pPr marL="591018" indent="-295509" lvl="1">
                <a:lnSpc>
                  <a:spcPts val="4516"/>
                </a:lnSpc>
                <a:buFont typeface="Arial"/>
                <a:buChar char="•"/>
              </a:pPr>
              <a:r>
                <a:rPr lang="en-US" sz="2737" spc="328">
                  <a:solidFill>
                    <a:srgbClr val="94DDDE"/>
                  </a:solidFill>
                  <a:latin typeface="Times New Roman"/>
                </a:rPr>
                <a:t>HADOOP ĐƯỢC VIẾT BẰNG JAVA TUY NHIÊN VẪN HỖ TRỢ C++, PYTHON, PERL BẰNG CƠ CHẾ STREAMING.</a:t>
              </a:r>
            </a:p>
            <a:p>
              <a:pPr>
                <a:lnSpc>
                  <a:spcPts val="4516"/>
                </a:lnSpc>
              </a:pPr>
            </a:p>
          </p:txBody>
        </p:sp>
      </p:grpSp>
      <p:sp>
        <p:nvSpPr>
          <p:cNvPr name="Freeform 5" id="5"/>
          <p:cNvSpPr/>
          <p:nvPr/>
        </p:nvSpPr>
        <p:spPr>
          <a:xfrm flipH="false" flipV="false" rot="0">
            <a:off x="1309758" y="1684366"/>
            <a:ext cx="3695417" cy="4885768"/>
          </a:xfrm>
          <a:custGeom>
            <a:avLst/>
            <a:gdLst/>
            <a:ahLst/>
            <a:cxnLst/>
            <a:rect r="r" b="b" t="t" l="l"/>
            <a:pathLst>
              <a:path h="4885768" w="3695417">
                <a:moveTo>
                  <a:pt x="0" y="0"/>
                </a:moveTo>
                <a:lnTo>
                  <a:pt x="3695418" y="0"/>
                </a:lnTo>
                <a:lnTo>
                  <a:pt x="3695418" y="4885768"/>
                </a:lnTo>
                <a:lnTo>
                  <a:pt x="0" y="48857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380976" y="2475095"/>
            <a:ext cx="3874545" cy="5122596"/>
          </a:xfrm>
          <a:custGeom>
            <a:avLst/>
            <a:gdLst/>
            <a:ahLst/>
            <a:cxnLst/>
            <a:rect r="r" b="b" t="t" l="l"/>
            <a:pathLst>
              <a:path h="5122596" w="3874545">
                <a:moveTo>
                  <a:pt x="0" y="0"/>
                </a:moveTo>
                <a:lnTo>
                  <a:pt x="3874545" y="0"/>
                </a:lnTo>
                <a:lnTo>
                  <a:pt x="3874545" y="5122595"/>
                </a:lnTo>
                <a:lnTo>
                  <a:pt x="0" y="51225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356847" y="3214319"/>
            <a:ext cx="4013430" cy="5306218"/>
          </a:xfrm>
          <a:custGeom>
            <a:avLst/>
            <a:gdLst/>
            <a:ahLst/>
            <a:cxnLst/>
            <a:rect r="r" b="b" t="t" l="l"/>
            <a:pathLst>
              <a:path h="5306218" w="4013430">
                <a:moveTo>
                  <a:pt x="0" y="0"/>
                </a:moveTo>
                <a:lnTo>
                  <a:pt x="4013430" y="0"/>
                </a:lnTo>
                <a:lnTo>
                  <a:pt x="4013430" y="5306218"/>
                </a:lnTo>
                <a:lnTo>
                  <a:pt x="0" y="53062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Freeform 2" id="2"/>
          <p:cNvSpPr/>
          <p:nvPr/>
        </p:nvSpPr>
        <p:spPr>
          <a:xfrm flipH="false" flipV="false" rot="0">
            <a:off x="12681295" y="2428829"/>
            <a:ext cx="5131837" cy="4114800"/>
          </a:xfrm>
          <a:custGeom>
            <a:avLst/>
            <a:gdLst/>
            <a:ahLst/>
            <a:cxnLst/>
            <a:rect r="r" b="b" t="t" l="l"/>
            <a:pathLst>
              <a:path h="4114800" w="5131837">
                <a:moveTo>
                  <a:pt x="0" y="0"/>
                </a:moveTo>
                <a:lnTo>
                  <a:pt x="5131837" y="0"/>
                </a:lnTo>
                <a:lnTo>
                  <a:pt x="513183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52054" y="0"/>
            <a:ext cx="11741786" cy="9997178"/>
            <a:chOff x="0" y="0"/>
            <a:chExt cx="15655715" cy="13329571"/>
          </a:xfrm>
        </p:grpSpPr>
        <p:sp>
          <p:nvSpPr>
            <p:cNvPr name="TextBox 4" id="4"/>
            <p:cNvSpPr txBox="true"/>
            <p:nvPr/>
          </p:nvSpPr>
          <p:spPr>
            <a:xfrm rot="0">
              <a:off x="0" y="638014"/>
              <a:ext cx="15655715" cy="2620155"/>
            </a:xfrm>
            <a:prstGeom prst="rect">
              <a:avLst/>
            </a:prstGeom>
          </p:spPr>
          <p:txBody>
            <a:bodyPr anchor="t" rtlCol="false" tIns="0" lIns="0" bIns="0" rIns="0">
              <a:spAutoFit/>
            </a:bodyPr>
            <a:lstStyle/>
            <a:p>
              <a:pPr>
                <a:lnSpc>
                  <a:spcPts val="7738"/>
                </a:lnSpc>
              </a:pPr>
              <a:r>
                <a:rPr lang="en-US" sz="6448">
                  <a:solidFill>
                    <a:srgbClr val="31356E"/>
                  </a:solidFill>
                  <a:latin typeface="Josefin Sans Bold"/>
                </a:rPr>
                <a:t>Các thành phần chính của Hadoop</a:t>
              </a:r>
            </a:p>
          </p:txBody>
        </p:sp>
        <p:sp>
          <p:nvSpPr>
            <p:cNvPr name="TextBox 5" id="5"/>
            <p:cNvSpPr txBox="true"/>
            <p:nvPr/>
          </p:nvSpPr>
          <p:spPr>
            <a:xfrm rot="0">
              <a:off x="0" y="4470479"/>
              <a:ext cx="14999696" cy="9166225"/>
            </a:xfrm>
            <a:prstGeom prst="rect">
              <a:avLst/>
            </a:prstGeom>
          </p:spPr>
          <p:txBody>
            <a:bodyPr anchor="t" rtlCol="false" tIns="0" lIns="0" bIns="0" rIns="0">
              <a:spAutoFit/>
            </a:bodyPr>
            <a:lstStyle/>
            <a:p>
              <a:pPr marL="889977" indent="-444989" lvl="1">
                <a:lnSpc>
                  <a:spcPts val="4946"/>
                </a:lnSpc>
                <a:buFont typeface="Arial"/>
                <a:buChar char="•"/>
              </a:pPr>
              <a:r>
                <a:rPr lang="en-US" sz="4122">
                  <a:solidFill>
                    <a:srgbClr val="2B4B82"/>
                  </a:solidFill>
                  <a:latin typeface="Times New Roman"/>
                </a:rPr>
                <a:t> Hadoop dựa trên 02 thành phần xử lý chính là </a:t>
              </a:r>
              <a:r>
                <a:rPr lang="en-US" sz="4122">
                  <a:solidFill>
                    <a:srgbClr val="2B4B82"/>
                  </a:solidFill>
                  <a:latin typeface="Times New Roman Bold"/>
                </a:rPr>
                <a:t>HDFS và MapReduce.</a:t>
              </a:r>
            </a:p>
            <a:p>
              <a:pPr marL="889975" indent="-444988" lvl="1">
                <a:lnSpc>
                  <a:spcPts val="4946"/>
                </a:lnSpc>
                <a:buFont typeface="Arial"/>
                <a:buChar char="•"/>
              </a:pPr>
              <a:r>
                <a:rPr lang="en-US" sz="4122">
                  <a:solidFill>
                    <a:srgbClr val="2B4B82"/>
                  </a:solidFill>
                  <a:latin typeface="Times New Roman"/>
                </a:rPr>
                <a:t> Hai thành phần này có chức năng để lưu trữ và xử lý lượng dữ liệu lớn. Giải pháp tích hợp giữa Hadoop và MapReduce là sự kết hợp hoàn hảo mang đến tính năng mạnh mẽ cho người dùng. Trong đó mô hình MapReduce là mô hình mà ứng dụng sẽ được chia nhỏ ra thành nhiều phân đoạn khác nhau được chạy song song trên nhiều node khác nhau.</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TextBox 2" id="2"/>
          <p:cNvSpPr txBox="true"/>
          <p:nvPr/>
        </p:nvSpPr>
        <p:spPr>
          <a:xfrm rot="0">
            <a:off x="2060748" y="3768014"/>
            <a:ext cx="14227491" cy="3219451"/>
          </a:xfrm>
          <a:prstGeom prst="rect">
            <a:avLst/>
          </a:prstGeom>
        </p:spPr>
        <p:txBody>
          <a:bodyPr anchor="t" rtlCol="false" tIns="0" lIns="0" bIns="0" rIns="0">
            <a:spAutoFit/>
          </a:bodyPr>
          <a:lstStyle/>
          <a:p>
            <a:pPr>
              <a:lnSpc>
                <a:spcPts val="6299"/>
              </a:lnSpc>
            </a:pPr>
            <a:r>
              <a:rPr lang="en-US" sz="4499">
                <a:solidFill>
                  <a:srgbClr val="2B4B82"/>
                </a:solidFill>
                <a:latin typeface="Times New Roman"/>
              </a:rPr>
              <a:t>Theo thời gian, nền tảng Hadoop mở rộng kết hợp với một loạt các dự án khác để thành một nền tảng hoàn chỉnh. Nền tảng này chia thành 5 loại sau: </a:t>
            </a:r>
            <a:r>
              <a:rPr lang="en-US" sz="4499">
                <a:solidFill>
                  <a:srgbClr val="2B4B82"/>
                </a:solidFill>
                <a:latin typeface="Times New Roman Bold"/>
              </a:rPr>
              <a:t>d</a:t>
            </a:r>
            <a:r>
              <a:rPr lang="en-US" sz="4499">
                <a:solidFill>
                  <a:srgbClr val="2B4B82"/>
                </a:solidFill>
                <a:latin typeface="Times New Roman Bold"/>
              </a:rPr>
              <a:t>ata access, data management, security, operations và governance.</a:t>
            </a:r>
          </a:p>
        </p:txBody>
      </p:sp>
      <p:sp>
        <p:nvSpPr>
          <p:cNvPr name="Freeform 3" id="3"/>
          <p:cNvSpPr/>
          <p:nvPr/>
        </p:nvSpPr>
        <p:spPr>
          <a:xfrm flipH="false" flipV="false" rot="0">
            <a:off x="0" y="-963412"/>
            <a:ext cx="4597438" cy="2842053"/>
          </a:xfrm>
          <a:custGeom>
            <a:avLst/>
            <a:gdLst/>
            <a:ahLst/>
            <a:cxnLst/>
            <a:rect r="r" b="b" t="t" l="l"/>
            <a:pathLst>
              <a:path h="2842053" w="4597438">
                <a:moveTo>
                  <a:pt x="0" y="0"/>
                </a:moveTo>
                <a:lnTo>
                  <a:pt x="4597438" y="0"/>
                </a:lnTo>
                <a:lnTo>
                  <a:pt x="4597438"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0551837" y="390596"/>
            <a:ext cx="2076668" cy="1276207"/>
          </a:xfrm>
          <a:custGeom>
            <a:avLst/>
            <a:gdLst/>
            <a:ahLst/>
            <a:cxnLst/>
            <a:rect r="r" b="b" t="t" l="l"/>
            <a:pathLst>
              <a:path h="1276207" w="2076668">
                <a:moveTo>
                  <a:pt x="2076668" y="0"/>
                </a:moveTo>
                <a:lnTo>
                  <a:pt x="0" y="0"/>
                </a:lnTo>
                <a:lnTo>
                  <a:pt x="0" y="1276208"/>
                </a:lnTo>
                <a:lnTo>
                  <a:pt x="2076668" y="1276208"/>
                </a:lnTo>
                <a:lnTo>
                  <a:pt x="207666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138681" y="-2447996"/>
            <a:ext cx="3837986" cy="4114800"/>
          </a:xfrm>
          <a:custGeom>
            <a:avLst/>
            <a:gdLst/>
            <a:ahLst/>
            <a:cxnLst/>
            <a:rect r="r" b="b" t="t" l="l"/>
            <a:pathLst>
              <a:path h="4114800" w="3837986">
                <a:moveTo>
                  <a:pt x="0" y="0"/>
                </a:moveTo>
                <a:lnTo>
                  <a:pt x="3837987" y="0"/>
                </a:lnTo>
                <a:lnTo>
                  <a:pt x="383798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4994246" y="-3759204"/>
            <a:ext cx="5357753" cy="5591583"/>
          </a:xfrm>
          <a:custGeom>
            <a:avLst/>
            <a:gdLst/>
            <a:ahLst/>
            <a:cxnLst/>
            <a:rect r="r" b="b" t="t" l="l"/>
            <a:pathLst>
              <a:path h="5591583" w="5357753">
                <a:moveTo>
                  <a:pt x="0" y="0"/>
                </a:moveTo>
                <a:lnTo>
                  <a:pt x="5357752" y="0"/>
                </a:lnTo>
                <a:lnTo>
                  <a:pt x="5357752"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p:cSld>
    <p:bg>
      <p:bgPr>
        <a:solidFill>
          <a:srgbClr val="94DDDE"/>
        </a:solidFill>
      </p:bgPr>
    </p:bg>
    <p:spTree>
      <p:nvGrpSpPr>
        <p:cNvPr id="1" name=""/>
        <p:cNvGrpSpPr/>
        <p:nvPr/>
      </p:nvGrpSpPr>
      <p:grpSpPr>
        <a:xfrm>
          <a:off x="0" y="0"/>
          <a:ext cx="0" cy="0"/>
          <a:chOff x="0" y="0"/>
          <a:chExt cx="0" cy="0"/>
        </a:xfrm>
      </p:grpSpPr>
      <p:sp>
        <p:nvSpPr>
          <p:cNvPr name="TextBox 2" id="2"/>
          <p:cNvSpPr txBox="true"/>
          <p:nvPr/>
        </p:nvSpPr>
        <p:spPr>
          <a:xfrm rot="0">
            <a:off x="1160681" y="1047945"/>
            <a:ext cx="16135350" cy="990600"/>
          </a:xfrm>
          <a:prstGeom prst="rect">
            <a:avLst/>
          </a:prstGeom>
        </p:spPr>
        <p:txBody>
          <a:bodyPr anchor="t" rtlCol="false" tIns="0" lIns="0" bIns="0" rIns="0">
            <a:spAutoFit/>
          </a:bodyPr>
          <a:lstStyle/>
          <a:p>
            <a:pPr algn="ctr">
              <a:lnSpc>
                <a:spcPts val="7680"/>
              </a:lnSpc>
            </a:pPr>
            <a:r>
              <a:rPr lang="en-US" sz="6400">
                <a:solidFill>
                  <a:srgbClr val="2B4B82"/>
                </a:solidFill>
                <a:latin typeface="Josefin Sans Bold"/>
              </a:rPr>
              <a:t>Core Hadoop</a:t>
            </a:r>
          </a:p>
        </p:txBody>
      </p:sp>
      <p:grpSp>
        <p:nvGrpSpPr>
          <p:cNvPr name="Group 3" id="3"/>
          <p:cNvGrpSpPr/>
          <p:nvPr/>
        </p:nvGrpSpPr>
        <p:grpSpPr>
          <a:xfrm rot="0">
            <a:off x="5744539" y="4153055"/>
            <a:ext cx="2401669" cy="4113399"/>
            <a:chOff x="0" y="0"/>
            <a:chExt cx="3202226" cy="5484532"/>
          </a:xfrm>
        </p:grpSpPr>
        <p:sp>
          <p:nvSpPr>
            <p:cNvPr name="TextBox 4" id="4"/>
            <p:cNvSpPr txBox="true"/>
            <p:nvPr/>
          </p:nvSpPr>
          <p:spPr>
            <a:xfrm rot="0">
              <a:off x="0" y="-57150"/>
              <a:ext cx="3202226" cy="1270235"/>
            </a:xfrm>
            <a:prstGeom prst="rect">
              <a:avLst/>
            </a:prstGeom>
          </p:spPr>
          <p:txBody>
            <a:bodyPr anchor="t" rtlCol="false" tIns="0" lIns="0" bIns="0" rIns="0">
              <a:spAutoFit/>
            </a:bodyPr>
            <a:lstStyle/>
            <a:p>
              <a:pPr algn="ctr">
                <a:lnSpc>
                  <a:spcPts val="3919"/>
                </a:lnSpc>
              </a:pPr>
              <a:r>
                <a:rPr lang="en-US" sz="2800" spc="478">
                  <a:solidFill>
                    <a:srgbClr val="2B4B82"/>
                  </a:solidFill>
                  <a:latin typeface="Josefin Sans Bold"/>
                </a:rPr>
                <a:t>HADOOP YARN</a:t>
              </a:r>
            </a:p>
          </p:txBody>
        </p:sp>
        <p:sp>
          <p:nvSpPr>
            <p:cNvPr name="TextBox 5" id="5"/>
            <p:cNvSpPr txBox="true"/>
            <p:nvPr/>
          </p:nvSpPr>
          <p:spPr>
            <a:xfrm rot="0">
              <a:off x="0" y="1540758"/>
              <a:ext cx="3202226" cy="3943773"/>
            </a:xfrm>
            <a:prstGeom prst="rect">
              <a:avLst/>
            </a:prstGeom>
          </p:spPr>
          <p:txBody>
            <a:bodyPr anchor="t" rtlCol="false" tIns="0" lIns="0" bIns="0" rIns="0">
              <a:spAutoFit/>
            </a:bodyPr>
            <a:lstStyle/>
            <a:p>
              <a:pPr algn="ctr">
                <a:lnSpc>
                  <a:spcPts val="3919"/>
                </a:lnSpc>
              </a:pPr>
              <a:r>
                <a:rPr lang="en-US" sz="2799">
                  <a:solidFill>
                    <a:srgbClr val="2B4B82"/>
                  </a:solidFill>
                  <a:latin typeface="Josefin Sans Bold"/>
                </a:rPr>
                <a:t>Đây là framework để quản lý lập lịch các job và tài nguyên các node</a:t>
              </a:r>
            </a:p>
          </p:txBody>
        </p:sp>
      </p:grpSp>
      <p:grpSp>
        <p:nvGrpSpPr>
          <p:cNvPr name="Group 6" id="6"/>
          <p:cNvGrpSpPr/>
          <p:nvPr/>
        </p:nvGrpSpPr>
        <p:grpSpPr>
          <a:xfrm rot="0">
            <a:off x="1123950" y="4153055"/>
            <a:ext cx="3946345" cy="6090407"/>
            <a:chOff x="0" y="0"/>
            <a:chExt cx="5261794" cy="8120542"/>
          </a:xfrm>
        </p:grpSpPr>
        <p:sp>
          <p:nvSpPr>
            <p:cNvPr name="TextBox 7" id="7"/>
            <p:cNvSpPr txBox="true"/>
            <p:nvPr/>
          </p:nvSpPr>
          <p:spPr>
            <a:xfrm rot="0">
              <a:off x="0" y="-57150"/>
              <a:ext cx="5261794" cy="1270235"/>
            </a:xfrm>
            <a:prstGeom prst="rect">
              <a:avLst/>
            </a:prstGeom>
          </p:spPr>
          <p:txBody>
            <a:bodyPr anchor="t" rtlCol="false" tIns="0" lIns="0" bIns="0" rIns="0">
              <a:spAutoFit/>
            </a:bodyPr>
            <a:lstStyle/>
            <a:p>
              <a:pPr algn="ctr">
                <a:lnSpc>
                  <a:spcPts val="3919"/>
                </a:lnSpc>
              </a:pPr>
              <a:r>
                <a:rPr lang="en-US" sz="2799" spc="478">
                  <a:solidFill>
                    <a:srgbClr val="2B4B82"/>
                  </a:solidFill>
                  <a:latin typeface="Josefin Sans Bold"/>
                </a:rPr>
                <a:t>HADOOP COMMON</a:t>
              </a:r>
            </a:p>
          </p:txBody>
        </p:sp>
        <p:sp>
          <p:nvSpPr>
            <p:cNvPr name="TextBox 8" id="8"/>
            <p:cNvSpPr txBox="true"/>
            <p:nvPr/>
          </p:nvSpPr>
          <p:spPr>
            <a:xfrm rot="0">
              <a:off x="0" y="1535169"/>
              <a:ext cx="5261794" cy="6585373"/>
            </a:xfrm>
            <a:prstGeom prst="rect">
              <a:avLst/>
            </a:prstGeom>
          </p:spPr>
          <p:txBody>
            <a:bodyPr anchor="t" rtlCol="false" tIns="0" lIns="0" bIns="0" rIns="0">
              <a:spAutoFit/>
            </a:bodyPr>
            <a:lstStyle/>
            <a:p>
              <a:pPr algn="ctr">
                <a:lnSpc>
                  <a:spcPts val="3919"/>
                </a:lnSpc>
              </a:pPr>
              <a:r>
                <a:rPr lang="en-US" sz="2799">
                  <a:solidFill>
                    <a:srgbClr val="2B4B82"/>
                  </a:solidFill>
                  <a:latin typeface="Josefin Sans Bold"/>
                </a:rPr>
                <a:t> Đây là các thư viện và tiện ích cần thiết của Java để các module khác sử dụng. Những thư viện này cung cấp hệ thống file và lớp OS trừu tượng, đồng thời chứa các mã lệnh Java để khởi động Hadoop.</a:t>
              </a:r>
            </a:p>
          </p:txBody>
        </p:sp>
      </p:grpSp>
      <p:grpSp>
        <p:nvGrpSpPr>
          <p:cNvPr name="Group 9" id="9"/>
          <p:cNvGrpSpPr/>
          <p:nvPr/>
        </p:nvGrpSpPr>
        <p:grpSpPr>
          <a:xfrm rot="0">
            <a:off x="9048750" y="4096715"/>
            <a:ext cx="4148019" cy="5206092"/>
            <a:chOff x="0" y="0"/>
            <a:chExt cx="5530692" cy="6941457"/>
          </a:xfrm>
        </p:grpSpPr>
        <p:sp>
          <p:nvSpPr>
            <p:cNvPr name="TextBox 10" id="10"/>
            <p:cNvSpPr txBox="true"/>
            <p:nvPr/>
          </p:nvSpPr>
          <p:spPr>
            <a:xfrm rot="0">
              <a:off x="0" y="-57150"/>
              <a:ext cx="5530692" cy="2578147"/>
            </a:xfrm>
            <a:prstGeom prst="rect">
              <a:avLst/>
            </a:prstGeom>
          </p:spPr>
          <p:txBody>
            <a:bodyPr anchor="t" rtlCol="false" tIns="0" lIns="0" bIns="0" rIns="0">
              <a:spAutoFit/>
            </a:bodyPr>
            <a:lstStyle/>
            <a:p>
              <a:pPr algn="ctr">
                <a:lnSpc>
                  <a:spcPts val="3919"/>
                </a:lnSpc>
              </a:pPr>
              <a:r>
                <a:rPr lang="en-US" sz="2799" spc="478">
                  <a:solidFill>
                    <a:srgbClr val="2B4B82"/>
                  </a:solidFill>
                  <a:latin typeface="Josefin Sans Bold"/>
                </a:rPr>
                <a:t>HADOOP DISTRIBUTED FILE SYSTEM (HDFS)</a:t>
              </a:r>
            </a:p>
          </p:txBody>
        </p:sp>
        <p:sp>
          <p:nvSpPr>
            <p:cNvPr name="TextBox 11" id="11"/>
            <p:cNvSpPr txBox="true"/>
            <p:nvPr/>
          </p:nvSpPr>
          <p:spPr>
            <a:xfrm rot="0">
              <a:off x="0" y="2858195"/>
              <a:ext cx="5530692" cy="4083262"/>
            </a:xfrm>
            <a:prstGeom prst="rect">
              <a:avLst/>
            </a:prstGeom>
          </p:spPr>
          <p:txBody>
            <a:bodyPr anchor="t" rtlCol="false" tIns="0" lIns="0" bIns="0" rIns="0">
              <a:spAutoFit/>
            </a:bodyPr>
            <a:lstStyle/>
            <a:p>
              <a:pPr algn="ctr">
                <a:lnSpc>
                  <a:spcPts val="4059"/>
                </a:lnSpc>
              </a:pPr>
              <a:r>
                <a:rPr lang="en-US" sz="2899">
                  <a:solidFill>
                    <a:srgbClr val="2B4B82"/>
                  </a:solidFill>
                  <a:latin typeface="Josefin Sans Bold"/>
                </a:rPr>
                <a:t>Đây là hệ thống lưu trữ và quản lý file phân tán, đồng thời cung cấp truy cập thông lượng cao cho ứng dụng khai thác dữ liệu.</a:t>
              </a:r>
            </a:p>
          </p:txBody>
        </p:sp>
      </p:grpSp>
      <p:grpSp>
        <p:nvGrpSpPr>
          <p:cNvPr name="Group 12" id="12"/>
          <p:cNvGrpSpPr/>
          <p:nvPr/>
        </p:nvGrpSpPr>
        <p:grpSpPr>
          <a:xfrm rot="0">
            <a:off x="13663725" y="4153055"/>
            <a:ext cx="3044782" cy="3618099"/>
            <a:chOff x="0" y="0"/>
            <a:chExt cx="4059709" cy="4824132"/>
          </a:xfrm>
        </p:grpSpPr>
        <p:sp>
          <p:nvSpPr>
            <p:cNvPr name="TextBox 13" id="13"/>
            <p:cNvSpPr txBox="true"/>
            <p:nvPr/>
          </p:nvSpPr>
          <p:spPr>
            <a:xfrm rot="0">
              <a:off x="0" y="-57150"/>
              <a:ext cx="4059709" cy="1270235"/>
            </a:xfrm>
            <a:prstGeom prst="rect">
              <a:avLst/>
            </a:prstGeom>
          </p:spPr>
          <p:txBody>
            <a:bodyPr anchor="t" rtlCol="false" tIns="0" lIns="0" bIns="0" rIns="0">
              <a:spAutoFit/>
            </a:bodyPr>
            <a:lstStyle/>
            <a:p>
              <a:pPr algn="ctr">
                <a:lnSpc>
                  <a:spcPts val="3919"/>
                </a:lnSpc>
              </a:pPr>
              <a:r>
                <a:rPr lang="en-US" sz="2800" spc="478">
                  <a:solidFill>
                    <a:srgbClr val="2B4B82"/>
                  </a:solidFill>
                  <a:latin typeface="Josefin Sans Bold"/>
                </a:rPr>
                <a:t>HADOOP MAPREDUCE</a:t>
              </a:r>
            </a:p>
          </p:txBody>
        </p:sp>
        <p:sp>
          <p:nvSpPr>
            <p:cNvPr name="TextBox 14" id="14"/>
            <p:cNvSpPr txBox="true"/>
            <p:nvPr/>
          </p:nvSpPr>
          <p:spPr>
            <a:xfrm rot="0">
              <a:off x="0" y="1540758"/>
              <a:ext cx="4059709" cy="3283373"/>
            </a:xfrm>
            <a:prstGeom prst="rect">
              <a:avLst/>
            </a:prstGeom>
          </p:spPr>
          <p:txBody>
            <a:bodyPr anchor="t" rtlCol="false" tIns="0" lIns="0" bIns="0" rIns="0">
              <a:spAutoFit/>
            </a:bodyPr>
            <a:lstStyle/>
            <a:p>
              <a:pPr algn="ctr">
                <a:lnSpc>
                  <a:spcPts val="3919"/>
                </a:lnSpc>
              </a:pPr>
              <a:r>
                <a:rPr lang="en-US" sz="2799">
                  <a:solidFill>
                    <a:srgbClr val="2B4B82"/>
                  </a:solidFill>
                  <a:latin typeface="Josefin Sans Bold"/>
                </a:rPr>
                <a:t>Đây là hệ thống dựa trên YARN dùng để xử lý song song các tập dữ liệu lớn.</a:t>
              </a:r>
            </a:p>
          </p:txBody>
        </p:sp>
      </p:grpSp>
      <p:sp>
        <p:nvSpPr>
          <p:cNvPr name="TextBox 15" id="15"/>
          <p:cNvSpPr txBox="true"/>
          <p:nvPr/>
        </p:nvSpPr>
        <p:spPr>
          <a:xfrm rot="0">
            <a:off x="1808789" y="2533865"/>
            <a:ext cx="7239961" cy="853748"/>
          </a:xfrm>
          <a:prstGeom prst="rect">
            <a:avLst/>
          </a:prstGeom>
        </p:spPr>
        <p:txBody>
          <a:bodyPr anchor="t" rtlCol="false" tIns="0" lIns="0" bIns="0" rIns="0">
            <a:spAutoFit/>
          </a:bodyPr>
          <a:lstStyle/>
          <a:p>
            <a:pPr algn="ctr">
              <a:lnSpc>
                <a:spcPts val="6909"/>
              </a:lnSpc>
            </a:pPr>
            <a:r>
              <a:rPr lang="en-US" sz="4935">
                <a:solidFill>
                  <a:srgbClr val="2B4B82"/>
                </a:solidFill>
                <a:latin typeface="Josefin Sans Bold"/>
              </a:rPr>
              <a:t>Hadoop gồm 4 module:</a:t>
            </a:r>
          </a:p>
        </p:txBody>
      </p:sp>
      <p:sp>
        <p:nvSpPr>
          <p:cNvPr name="AutoShape 16" id="16"/>
          <p:cNvSpPr/>
          <p:nvPr/>
        </p:nvSpPr>
        <p:spPr>
          <a:xfrm>
            <a:off x="5897880" y="2019300"/>
            <a:ext cx="6492240" cy="0"/>
          </a:xfrm>
          <a:prstGeom prst="line">
            <a:avLst/>
          </a:prstGeom>
          <a:ln cap="flat" w="38100">
            <a:solidFill>
              <a:srgbClr val="000000"/>
            </a:solidFill>
            <a:prstDash val="solid"/>
            <a:headEnd type="none" len="sm" w="sm"/>
            <a:tailEnd type="none" len="sm" w="sm"/>
          </a:ln>
        </p:spPr>
      </p:sp>
      <p:sp>
        <p:nvSpPr>
          <p:cNvPr name="AutoShape 17" id="17"/>
          <p:cNvSpPr/>
          <p:nvPr/>
        </p:nvSpPr>
        <p:spPr>
          <a:xfrm flipV="true">
            <a:off x="5447820" y="3751222"/>
            <a:ext cx="0" cy="6492240"/>
          </a:xfrm>
          <a:prstGeom prst="line">
            <a:avLst/>
          </a:prstGeom>
          <a:ln cap="flat" w="38100">
            <a:solidFill>
              <a:srgbClr val="000000"/>
            </a:solidFill>
            <a:prstDash val="solid"/>
            <a:headEnd type="none" len="sm" w="sm"/>
            <a:tailEnd type="none" len="sm" w="sm"/>
          </a:ln>
        </p:spPr>
      </p:sp>
      <p:sp>
        <p:nvSpPr>
          <p:cNvPr name="AutoShape 18" id="18"/>
          <p:cNvSpPr/>
          <p:nvPr/>
        </p:nvSpPr>
        <p:spPr>
          <a:xfrm flipV="true">
            <a:off x="8634114" y="3794760"/>
            <a:ext cx="0" cy="6492240"/>
          </a:xfrm>
          <a:prstGeom prst="line">
            <a:avLst/>
          </a:prstGeom>
          <a:ln cap="flat" w="38100">
            <a:solidFill>
              <a:srgbClr val="000000"/>
            </a:solidFill>
            <a:prstDash val="solid"/>
            <a:headEnd type="none" len="sm" w="sm"/>
            <a:tailEnd type="none" len="sm" w="sm"/>
          </a:ln>
        </p:spPr>
      </p:sp>
      <p:sp>
        <p:nvSpPr>
          <p:cNvPr name="AutoShape 19" id="19"/>
          <p:cNvSpPr/>
          <p:nvPr/>
        </p:nvSpPr>
        <p:spPr>
          <a:xfrm flipV="true">
            <a:off x="13644675" y="3794760"/>
            <a:ext cx="0" cy="649224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5588094" y="1967004"/>
            <a:ext cx="11853280" cy="7900472"/>
          </a:xfrm>
          <a:custGeom>
            <a:avLst/>
            <a:gdLst/>
            <a:ahLst/>
            <a:cxnLst/>
            <a:rect r="r" b="b" t="t" l="l"/>
            <a:pathLst>
              <a:path h="7900472" w="11853280">
                <a:moveTo>
                  <a:pt x="0" y="0"/>
                </a:moveTo>
                <a:lnTo>
                  <a:pt x="11853280" y="0"/>
                </a:lnTo>
                <a:lnTo>
                  <a:pt x="11853280" y="7900472"/>
                </a:lnTo>
                <a:lnTo>
                  <a:pt x="0" y="7900472"/>
                </a:lnTo>
                <a:lnTo>
                  <a:pt x="0" y="0"/>
                </a:lnTo>
                <a:close/>
              </a:path>
            </a:pathLst>
          </a:custGeom>
          <a:blipFill>
            <a:blip r:embed="rId2"/>
            <a:stretch>
              <a:fillRect l="0" t="-332" r="0" b="-332"/>
            </a:stretch>
          </a:blipFill>
        </p:spPr>
      </p:sp>
      <p:grpSp>
        <p:nvGrpSpPr>
          <p:cNvPr name="Group 3" id="3"/>
          <p:cNvGrpSpPr/>
          <p:nvPr/>
        </p:nvGrpSpPr>
        <p:grpSpPr>
          <a:xfrm rot="0">
            <a:off x="1210774" y="787241"/>
            <a:ext cx="16230600" cy="2966439"/>
            <a:chOff x="0" y="0"/>
            <a:chExt cx="21640800" cy="3955252"/>
          </a:xfrm>
        </p:grpSpPr>
        <p:sp>
          <p:nvSpPr>
            <p:cNvPr name="TextBox 4" id="4"/>
            <p:cNvSpPr txBox="true"/>
            <p:nvPr/>
          </p:nvSpPr>
          <p:spPr>
            <a:xfrm rot="0">
              <a:off x="0" y="85725"/>
              <a:ext cx="21640800" cy="2635885"/>
            </a:xfrm>
            <a:prstGeom prst="rect">
              <a:avLst/>
            </a:prstGeom>
          </p:spPr>
          <p:txBody>
            <a:bodyPr anchor="t" rtlCol="false" tIns="0" lIns="0" bIns="0" rIns="0">
              <a:spAutoFit/>
            </a:bodyPr>
            <a:lstStyle/>
            <a:p>
              <a:pPr>
                <a:lnSpc>
                  <a:spcPts val="7507"/>
                </a:lnSpc>
              </a:pPr>
              <a:r>
                <a:rPr lang="en-US" sz="7150">
                  <a:solidFill>
                    <a:srgbClr val="F7B4A7"/>
                  </a:solidFill>
                  <a:latin typeface="Josefin Sans Bold"/>
                </a:rPr>
                <a:t>Hadoop Distributed File System (HDFS)</a:t>
              </a:r>
            </a:p>
          </p:txBody>
        </p:sp>
        <p:sp>
          <p:nvSpPr>
            <p:cNvPr name="TextBox 5" id="5"/>
            <p:cNvSpPr txBox="true"/>
            <p:nvPr/>
          </p:nvSpPr>
          <p:spPr>
            <a:xfrm rot="0">
              <a:off x="0" y="3308272"/>
              <a:ext cx="21041238" cy="646980"/>
            </a:xfrm>
            <a:prstGeom prst="rect">
              <a:avLst/>
            </a:prstGeom>
          </p:spPr>
          <p:txBody>
            <a:bodyPr anchor="t" rtlCol="false" tIns="0" lIns="0" bIns="0" rIns="0">
              <a:spAutoFit/>
            </a:bodyPr>
            <a:lstStyle/>
            <a:p>
              <a:pPr>
                <a:lnSpc>
                  <a:spcPts val="3967"/>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6912767" cy="10287000"/>
          </a:xfrm>
          <a:custGeom>
            <a:avLst/>
            <a:gdLst/>
            <a:ahLst/>
            <a:cxnLst/>
            <a:rect r="r" b="b" t="t" l="l"/>
            <a:pathLst>
              <a:path h="10287000" w="6912767">
                <a:moveTo>
                  <a:pt x="0" y="0"/>
                </a:moveTo>
                <a:lnTo>
                  <a:pt x="6912767" y="0"/>
                </a:lnTo>
                <a:lnTo>
                  <a:pt x="6912767" y="10287000"/>
                </a:lnTo>
                <a:lnTo>
                  <a:pt x="0" y="10287000"/>
                </a:lnTo>
                <a:lnTo>
                  <a:pt x="0" y="0"/>
                </a:lnTo>
                <a:close/>
              </a:path>
            </a:pathLst>
          </a:custGeom>
          <a:blipFill>
            <a:blip r:embed="rId2"/>
            <a:stretch>
              <a:fillRect l="-26224" t="0" r="-96992" b="0"/>
            </a:stretch>
          </a:blipFill>
        </p:spPr>
      </p:sp>
      <p:sp>
        <p:nvSpPr>
          <p:cNvPr name="TextBox 3" id="3"/>
          <p:cNvSpPr txBox="true"/>
          <p:nvPr/>
        </p:nvSpPr>
        <p:spPr>
          <a:xfrm rot="0">
            <a:off x="7307261" y="-95250"/>
            <a:ext cx="10980739" cy="10132493"/>
          </a:xfrm>
          <a:prstGeom prst="rect">
            <a:avLst/>
          </a:prstGeom>
        </p:spPr>
        <p:txBody>
          <a:bodyPr anchor="t" rtlCol="false" tIns="0" lIns="0" bIns="0" rIns="0">
            <a:spAutoFit/>
          </a:bodyPr>
          <a:lstStyle/>
          <a:p>
            <a:pPr>
              <a:lnSpc>
                <a:spcPts val="7295"/>
              </a:lnSpc>
            </a:pPr>
            <a:r>
              <a:rPr lang="en-US" sz="5211">
                <a:solidFill>
                  <a:srgbClr val="2B4B82"/>
                </a:solidFill>
                <a:latin typeface="Josefin Sans"/>
              </a:rPr>
              <a:t>HDFS là hệ thống quản lý dữ liệu phân tán dựa trên nền tảng Java cung cấp giải pháp lưu trữ tin cậy, ổn định, truy cập nhanh chóng. Với mục đích này thì cách thức </a:t>
            </a:r>
            <a:r>
              <a:rPr lang="en-US" sz="5211">
                <a:solidFill>
                  <a:srgbClr val="2B4B82"/>
                </a:solidFill>
                <a:latin typeface="Josefin Sans Bold"/>
              </a:rPr>
              <a:t>“wrice once, read many”</a:t>
            </a:r>
            <a:r>
              <a:rPr lang="en-US" sz="5211">
                <a:solidFill>
                  <a:srgbClr val="2B4B82"/>
                </a:solidFill>
                <a:latin typeface="Josefin Sans"/>
              </a:rPr>
              <a:t> được sử dụng, cho phép dữ liệu thường được ghi một lần mỗi HDFS, sau đó sẽ được đọc nhiều lần. Do vậy việc sửa đổi dữ liệu sau khi ghi thường rất hạn chế.</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TextBox 2" id="2"/>
          <p:cNvSpPr txBox="true"/>
          <p:nvPr/>
        </p:nvSpPr>
        <p:spPr>
          <a:xfrm rot="0">
            <a:off x="0" y="-85725"/>
            <a:ext cx="12243181" cy="9624391"/>
          </a:xfrm>
          <a:prstGeom prst="rect">
            <a:avLst/>
          </a:prstGeom>
        </p:spPr>
        <p:txBody>
          <a:bodyPr anchor="t" rtlCol="false" tIns="0" lIns="0" bIns="0" rIns="0">
            <a:spAutoFit/>
          </a:bodyPr>
          <a:lstStyle/>
          <a:p>
            <a:pPr algn="just">
              <a:lnSpc>
                <a:spcPts val="5475"/>
              </a:lnSpc>
              <a:spcBef>
                <a:spcPct val="0"/>
              </a:spcBef>
            </a:pPr>
            <a:r>
              <a:rPr lang="en-US" sz="3910">
                <a:solidFill>
                  <a:srgbClr val="FFFFFF"/>
                </a:solidFill>
                <a:latin typeface="Josefin Sans Bold"/>
              </a:rPr>
              <a:t>Chức năng của các thành phần:</a:t>
            </a:r>
          </a:p>
          <a:p>
            <a:pPr algn="just" marL="844377" indent="-422188" lvl="1">
              <a:lnSpc>
                <a:spcPts val="5475"/>
              </a:lnSpc>
              <a:spcBef>
                <a:spcPct val="0"/>
              </a:spcBef>
              <a:buFont typeface="Arial"/>
              <a:buChar char="•"/>
            </a:pPr>
            <a:r>
              <a:rPr lang="en-US" sz="3910">
                <a:solidFill>
                  <a:srgbClr val="FFFFFF"/>
                </a:solidFill>
                <a:latin typeface="Josefin Sans Bold"/>
              </a:rPr>
              <a:t>Namenode: Là thành phần xử lý trung tâm của master node và quản lý toàn bộ meta data của các data node. Với chức năng như vậy thì Namenode sẽ quản lý vị trí của các block và file như là các journal file để phản hồi request thông tin file bất kỳ thời điểm nào.</a:t>
            </a:r>
          </a:p>
          <a:p>
            <a:pPr algn="just" marL="844377" indent="-422188" lvl="1">
              <a:lnSpc>
                <a:spcPts val="5475"/>
              </a:lnSpc>
              <a:spcBef>
                <a:spcPct val="0"/>
              </a:spcBef>
              <a:buFont typeface="Arial"/>
              <a:buChar char="•"/>
            </a:pPr>
            <a:r>
              <a:rPr lang="en-US" sz="3910">
                <a:solidFill>
                  <a:srgbClr val="FFFFFF"/>
                </a:solidFill>
                <a:latin typeface="Josefin Sans Bold"/>
              </a:rPr>
              <a:t>Data node: là slave node đảm nhậm nhiệm vụ lưu trữ Data.</a:t>
            </a:r>
          </a:p>
          <a:p>
            <a:pPr algn="just" marL="844377" indent="-422188" lvl="1">
              <a:lnSpc>
                <a:spcPts val="5475"/>
              </a:lnSpc>
              <a:spcBef>
                <a:spcPct val="0"/>
              </a:spcBef>
              <a:buFont typeface="Arial"/>
              <a:buChar char="•"/>
            </a:pPr>
            <a:r>
              <a:rPr lang="en-US" sz="3910">
                <a:solidFill>
                  <a:srgbClr val="FFFFFF"/>
                </a:solidFill>
                <a:latin typeface="Josefin Sans Bold"/>
              </a:rPr>
              <a:t>The Secondary Name Node: theo tên gọi là để backup cho Name node nhưng thực tế không phải vậy. Nó chỉ là thành phần trợ giúp tá vụ kết hợp block map và journal log của Name Node.</a:t>
            </a:r>
          </a:p>
        </p:txBody>
      </p:sp>
      <p:sp>
        <p:nvSpPr>
          <p:cNvPr name="Freeform 3" id="3"/>
          <p:cNvSpPr/>
          <p:nvPr/>
        </p:nvSpPr>
        <p:spPr>
          <a:xfrm flipH="false" flipV="false" rot="0">
            <a:off x="13335624" y="2138384"/>
            <a:ext cx="3662625" cy="5642699"/>
          </a:xfrm>
          <a:custGeom>
            <a:avLst/>
            <a:gdLst/>
            <a:ahLst/>
            <a:cxnLst/>
            <a:rect r="r" b="b" t="t" l="l"/>
            <a:pathLst>
              <a:path h="5642699" w="3662625">
                <a:moveTo>
                  <a:pt x="0" y="0"/>
                </a:moveTo>
                <a:lnTo>
                  <a:pt x="3662625" y="0"/>
                </a:lnTo>
                <a:lnTo>
                  <a:pt x="3662625" y="5642699"/>
                </a:lnTo>
                <a:lnTo>
                  <a:pt x="0" y="56426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7B4A7"/>
        </a:solidFill>
      </p:bgPr>
    </p:bg>
    <p:spTree>
      <p:nvGrpSpPr>
        <p:cNvPr id="1" name=""/>
        <p:cNvGrpSpPr/>
        <p:nvPr/>
      </p:nvGrpSpPr>
      <p:grpSpPr>
        <a:xfrm>
          <a:off x="0" y="0"/>
          <a:ext cx="0" cy="0"/>
          <a:chOff x="0" y="0"/>
          <a:chExt cx="0" cy="0"/>
        </a:xfrm>
      </p:grpSpPr>
      <p:sp>
        <p:nvSpPr>
          <p:cNvPr name="TextBox 2" id="2"/>
          <p:cNvSpPr txBox="true"/>
          <p:nvPr/>
        </p:nvSpPr>
        <p:spPr>
          <a:xfrm rot="0">
            <a:off x="946160" y="1015090"/>
            <a:ext cx="9569415" cy="1038225"/>
          </a:xfrm>
          <a:prstGeom prst="rect">
            <a:avLst/>
          </a:prstGeom>
        </p:spPr>
        <p:txBody>
          <a:bodyPr anchor="t" rtlCol="false" tIns="0" lIns="0" bIns="0" rIns="0">
            <a:spAutoFit/>
          </a:bodyPr>
          <a:lstStyle/>
          <a:p>
            <a:pPr>
              <a:lnSpc>
                <a:spcPts val="7694"/>
              </a:lnSpc>
            </a:pPr>
            <a:r>
              <a:rPr lang="en-US" sz="8099" spc="-80">
                <a:solidFill>
                  <a:srgbClr val="2B4B82"/>
                </a:solidFill>
                <a:latin typeface="Josefin Sans Bold"/>
              </a:rPr>
              <a:t>YARN</a:t>
            </a:r>
          </a:p>
        </p:txBody>
      </p:sp>
      <p:sp>
        <p:nvSpPr>
          <p:cNvPr name="Freeform 3" id="3"/>
          <p:cNvSpPr/>
          <p:nvPr/>
        </p:nvSpPr>
        <p:spPr>
          <a:xfrm flipH="false" flipV="false" rot="0">
            <a:off x="12443088" y="-1095217"/>
            <a:ext cx="6414740" cy="6631780"/>
          </a:xfrm>
          <a:custGeom>
            <a:avLst/>
            <a:gdLst/>
            <a:ahLst/>
            <a:cxnLst/>
            <a:rect r="r" b="b" t="t" l="l"/>
            <a:pathLst>
              <a:path h="6631780" w="6414740">
                <a:moveTo>
                  <a:pt x="0" y="0"/>
                </a:moveTo>
                <a:lnTo>
                  <a:pt x="6414740" y="0"/>
                </a:lnTo>
                <a:lnTo>
                  <a:pt x="6414740" y="6631780"/>
                </a:lnTo>
                <a:lnTo>
                  <a:pt x="0" y="6631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0" y="2230198"/>
            <a:ext cx="11806121" cy="8027005"/>
          </a:xfrm>
          <a:prstGeom prst="rect">
            <a:avLst/>
          </a:prstGeom>
        </p:spPr>
        <p:txBody>
          <a:bodyPr anchor="t" rtlCol="false" tIns="0" lIns="0" bIns="0" rIns="0">
            <a:spAutoFit/>
          </a:bodyPr>
          <a:lstStyle/>
          <a:p>
            <a:pPr marL="1006697" indent="-503349" lvl="1">
              <a:lnSpc>
                <a:spcPts val="5315"/>
              </a:lnSpc>
              <a:buFont typeface="Arial"/>
              <a:buChar char="•"/>
            </a:pPr>
            <a:r>
              <a:rPr lang="en-US" sz="4662" spc="-51">
                <a:solidFill>
                  <a:srgbClr val="2B4B82"/>
                </a:solidFill>
                <a:latin typeface="Josefin Sans Bold"/>
              </a:rPr>
              <a:t>YARN là viết tắt của cụm từ “Yet-Another-Resource-Negotiator” là một framework hỗ trợ phát triển ứng dụng phân tán. YARN cung cấp daemons và APIs cần thiết cho việc phát triển ứng dụng phân tán, đồng thời xử lý và lập lịch sử dụng tài nguyên tính toán (CPU hay memory) cũng như giám sát quá trình thực thi các ứng dụng đó. YARN tổng quát hơn MapReduce thế hệ đầu tiên (gồm mô hình JobTracker / TaskTracker).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DAFus4jbqMc</dc:identifier>
  <dcterms:modified xsi:type="dcterms:W3CDTF">2011-08-01T06:04:30Z</dcterms:modified>
  <cp:revision>1</cp:revision>
  <dc:title>Hệ Sinh Thái Hadoop</dc:title>
</cp:coreProperties>
</file>